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4"/>
  </p:notesMasterIdLst>
  <p:sldIdLst>
    <p:sldId id="267" r:id="rId2"/>
    <p:sldId id="268"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866" autoAdjust="0"/>
  </p:normalViewPr>
  <p:slideViewPr>
    <p:cSldViewPr snapToGrid="0">
      <p:cViewPr varScale="1">
        <p:scale>
          <a:sx n="45" d="100"/>
          <a:sy n="45" d="100"/>
        </p:scale>
        <p:origin x="620" y="2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8716526-3139-460D-BBB4-A7251F0CA6E2}" type="datetimeFigureOut">
              <a:rPr lang="en-GB" smtClean="0"/>
              <a:t>08/10/2025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3392470-E6F9-42B8-AA4F-AF9AC8726CB3}" type="slidenum">
              <a:rPr lang="en-GB" smtClean="0"/>
              <a:t>‹#›</a:t>
            </a:fld>
            <a:endParaRPr lang="en-GB"/>
          </a:p>
        </p:txBody>
      </p:sp>
    </p:spTree>
    <p:extLst>
      <p:ext uri="{BB962C8B-B14F-4D97-AF65-F5344CB8AC3E}">
        <p14:creationId xmlns:p14="http://schemas.microsoft.com/office/powerpoint/2010/main" val="824716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3392470-E6F9-42B8-AA4F-AF9AC8726CB3}" type="slidenum">
              <a:rPr lang="en-GB" smtClean="0"/>
              <a:t>1</a:t>
            </a:fld>
            <a:endParaRPr lang="en-GB"/>
          </a:p>
        </p:txBody>
      </p:sp>
    </p:spTree>
    <p:extLst>
      <p:ext uri="{BB962C8B-B14F-4D97-AF65-F5344CB8AC3E}">
        <p14:creationId xmlns:p14="http://schemas.microsoft.com/office/powerpoint/2010/main" val="1454905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673255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10/8/2025</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047571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4265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961527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901883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56655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230644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776284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717105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438779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10/8/2025</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629430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10/8/2025</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3642360325"/>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27291-468B-A74B-6BE2-6740C2C52E79}"/>
              </a:ext>
            </a:extLst>
          </p:cNvPr>
          <p:cNvSpPr>
            <a:spLocks noGrp="1"/>
          </p:cNvSpPr>
          <p:nvPr>
            <p:ph type="title"/>
          </p:nvPr>
        </p:nvSpPr>
        <p:spPr>
          <a:xfrm>
            <a:off x="2352426" y="106070"/>
            <a:ext cx="8326120" cy="817879"/>
          </a:xfrm>
        </p:spPr>
        <p:txBody>
          <a:bodyPr/>
          <a:lstStyle/>
          <a:p>
            <a:r>
              <a:rPr lang="en-GB" dirty="0"/>
              <a:t>Welcome to OAK class</a:t>
            </a:r>
          </a:p>
        </p:txBody>
      </p:sp>
      <p:sp>
        <p:nvSpPr>
          <p:cNvPr id="4" name="Title 1">
            <a:extLst>
              <a:ext uri="{FF2B5EF4-FFF2-40B4-BE49-F238E27FC236}">
                <a16:creationId xmlns:a16="http://schemas.microsoft.com/office/drawing/2014/main" id="{807E7B97-3F99-9F6F-041C-88062CF38057}"/>
              </a:ext>
            </a:extLst>
          </p:cNvPr>
          <p:cNvSpPr txBox="1">
            <a:spLocks/>
          </p:cNvSpPr>
          <p:nvPr/>
        </p:nvSpPr>
        <p:spPr>
          <a:xfrm>
            <a:off x="4058920" y="824022"/>
            <a:ext cx="4434840" cy="313898"/>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r>
              <a:rPr lang="en-GB" sz="1800" dirty="0"/>
              <a:t>Open classroom September 2025</a:t>
            </a:r>
          </a:p>
        </p:txBody>
      </p:sp>
      <p:sp>
        <p:nvSpPr>
          <p:cNvPr id="5" name="Content Placeholder 2">
            <a:extLst>
              <a:ext uri="{FF2B5EF4-FFF2-40B4-BE49-F238E27FC236}">
                <a16:creationId xmlns:a16="http://schemas.microsoft.com/office/drawing/2014/main" id="{EDEFDED7-0EE2-EA41-A85D-D05D09AD01A0}"/>
              </a:ext>
            </a:extLst>
          </p:cNvPr>
          <p:cNvSpPr txBox="1">
            <a:spLocks/>
          </p:cNvSpPr>
          <p:nvPr/>
        </p:nvSpPr>
        <p:spPr>
          <a:xfrm>
            <a:off x="3982645" y="1194635"/>
            <a:ext cx="4148568" cy="1330201"/>
          </a:xfrm>
          <a:prstGeom prst="rect">
            <a:avLst/>
          </a:prstGeom>
          <a:ln>
            <a:solidFill>
              <a:schemeClr val="tx1"/>
            </a:solidFill>
          </a:ln>
        </p:spPr>
        <p:txBody>
          <a:bodyPr vert="horz" lIns="91440" tIns="45720" rIns="91440" bIns="45720" rtlCol="0">
            <a:normAutofit fontScale="625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t>Class Teacher – Miss Howells</a:t>
            </a:r>
          </a:p>
          <a:p>
            <a:pPr marL="0" indent="0" algn="ctr">
              <a:buNone/>
            </a:pPr>
            <a:r>
              <a:rPr lang="en-GB" dirty="0"/>
              <a:t>Teaching Partners – Mrs James, Mrs Wilmhurst-Smith, Mrs Adams and Mrs Tung.</a:t>
            </a:r>
          </a:p>
          <a:p>
            <a:pPr marL="0" indent="0" algn="ctr">
              <a:buNone/>
            </a:pPr>
            <a:r>
              <a:rPr lang="en-GB" dirty="0"/>
              <a:t>PPA Cover (Wednesday afternoon) – External providers for PE and Music. </a:t>
            </a:r>
          </a:p>
        </p:txBody>
      </p:sp>
      <p:sp>
        <p:nvSpPr>
          <p:cNvPr id="6" name="Content Placeholder 2">
            <a:extLst>
              <a:ext uri="{FF2B5EF4-FFF2-40B4-BE49-F238E27FC236}">
                <a16:creationId xmlns:a16="http://schemas.microsoft.com/office/drawing/2014/main" id="{80C662A6-0BCF-ECC7-CA1E-6D37DA5AB4DD}"/>
              </a:ext>
            </a:extLst>
          </p:cNvPr>
          <p:cNvSpPr txBox="1">
            <a:spLocks/>
          </p:cNvSpPr>
          <p:nvPr/>
        </p:nvSpPr>
        <p:spPr>
          <a:xfrm>
            <a:off x="192042" y="824022"/>
            <a:ext cx="3650578" cy="2235200"/>
          </a:xfrm>
          <a:prstGeom prst="rect">
            <a:avLst/>
          </a:prstGeom>
          <a:ln>
            <a:solidFill>
              <a:schemeClr val="tx1"/>
            </a:solidFill>
          </a:ln>
        </p:spPr>
        <p:txBody>
          <a:bodyPr vert="horz" lIns="91440" tIns="45720" rIns="91440" bIns="45720" rtlCol="0">
            <a:normAutofit fontScale="250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5600" u="sng" dirty="0"/>
              <a:t>AIMS</a:t>
            </a:r>
            <a:br>
              <a:rPr lang="en-GB" sz="5600" u="sng" dirty="0"/>
            </a:br>
            <a:r>
              <a:rPr lang="en-GB" sz="5600" dirty="0">
                <a:solidFill>
                  <a:schemeClr val="tx1"/>
                </a:solidFill>
              </a:rPr>
              <a:t>In Oak Class, we aim to nurture children into becoming resilient, independent, and responsible individuals who are confident in who they are and what they can achieve. Through encouragement, support, and opportunities to grow, we help each child to discover their strengths, develop a strong sense of self, and learn how to positively contribute to the world around them. By fostering perseverance, ownership of learning, and respect for others, Oak Class empowers children to be the best versions of themselves.</a:t>
            </a:r>
            <a:br>
              <a:rPr lang="en-GB" dirty="0"/>
            </a:br>
            <a:endParaRPr lang="en-GB" dirty="0"/>
          </a:p>
        </p:txBody>
      </p:sp>
      <p:sp>
        <p:nvSpPr>
          <p:cNvPr id="7" name="Content Placeholder 2">
            <a:extLst>
              <a:ext uri="{FF2B5EF4-FFF2-40B4-BE49-F238E27FC236}">
                <a16:creationId xmlns:a16="http://schemas.microsoft.com/office/drawing/2014/main" id="{C35883D3-4C2C-21C3-13E3-F33E6CAA879E}"/>
              </a:ext>
            </a:extLst>
          </p:cNvPr>
          <p:cNvSpPr txBox="1">
            <a:spLocks/>
          </p:cNvSpPr>
          <p:nvPr/>
        </p:nvSpPr>
        <p:spPr>
          <a:xfrm>
            <a:off x="8207488" y="737792"/>
            <a:ext cx="3792470" cy="2232941"/>
          </a:xfrm>
          <a:prstGeom prst="rect">
            <a:avLst/>
          </a:prstGeom>
          <a:ln>
            <a:solidFill>
              <a:schemeClr val="tx1"/>
            </a:solidFill>
          </a:ln>
        </p:spPr>
        <p:txBody>
          <a:bodyPr vert="horz" lIns="91440" tIns="45720" rIns="91440" bIns="45720" rtlCol="0">
            <a:normAutofit fontScale="775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u="sng" dirty="0"/>
              <a:t>BEHAVIOUR</a:t>
            </a:r>
          </a:p>
          <a:p>
            <a:pPr marL="0" indent="0" algn="ctr">
              <a:buNone/>
            </a:pPr>
            <a:endParaRPr lang="en-GB" sz="1800" u="sng" dirty="0"/>
          </a:p>
          <a:p>
            <a:pPr marL="0" indent="0" algn="ctr">
              <a:buNone/>
            </a:pPr>
            <a:r>
              <a:rPr lang="en-GB" sz="1800" dirty="0"/>
              <a:t>Children are rewarded with house points, positivity notes and weekly champions certificates.</a:t>
            </a:r>
          </a:p>
          <a:p>
            <a:pPr marL="0" indent="0" algn="ctr">
              <a:buNone/>
            </a:pPr>
            <a:r>
              <a:rPr lang="en-GB" sz="1800" dirty="0"/>
              <a:t>Dojo points will also be utilised this year, these can only be obtained from the class teacher for positive behaviours. Whoever has the most dojo points at the end of each week will receive a prize.</a:t>
            </a:r>
          </a:p>
          <a:p>
            <a:pPr marL="0" indent="0" algn="ctr">
              <a:buNone/>
            </a:pPr>
            <a:r>
              <a:rPr lang="en-GB" sz="1800" dirty="0"/>
              <a:t>.</a:t>
            </a:r>
          </a:p>
        </p:txBody>
      </p:sp>
      <p:sp>
        <p:nvSpPr>
          <p:cNvPr id="8" name="Content Placeholder 2">
            <a:extLst>
              <a:ext uri="{FF2B5EF4-FFF2-40B4-BE49-F238E27FC236}">
                <a16:creationId xmlns:a16="http://schemas.microsoft.com/office/drawing/2014/main" id="{7BA03B7E-175D-877D-EE7B-7ADC0B3975FB}"/>
              </a:ext>
            </a:extLst>
          </p:cNvPr>
          <p:cNvSpPr txBox="1">
            <a:spLocks/>
          </p:cNvSpPr>
          <p:nvPr/>
        </p:nvSpPr>
        <p:spPr>
          <a:xfrm>
            <a:off x="8226788" y="3029324"/>
            <a:ext cx="3751058" cy="2232941"/>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200" u="sng" dirty="0"/>
              <a:t>ROUTINE</a:t>
            </a:r>
          </a:p>
          <a:p>
            <a:pPr marL="0" indent="0" algn="ctr">
              <a:buNone/>
            </a:pPr>
            <a:r>
              <a:rPr lang="en-GB" sz="1200" dirty="0"/>
              <a:t>We endeavour to keep our weekly timetable the same to provide a sense of consistency for children. Year 5 will be taught in the hall in the mornings Monday – Thursday by Mrs Vines. Year 6 will remain in the classroom during this time and be taught by Miss Howells. On Fridays, both year groups will remain in Oak class together.</a:t>
            </a:r>
          </a:p>
          <a:p>
            <a:pPr marL="0" indent="0" algn="ctr">
              <a:buNone/>
            </a:pPr>
            <a:r>
              <a:rPr lang="en-GB" sz="1200" dirty="0"/>
              <a:t>PE will be on </a:t>
            </a:r>
            <a:r>
              <a:rPr lang="en-GB" sz="1200" dirty="0">
                <a:solidFill>
                  <a:srgbClr val="FF0000"/>
                </a:solidFill>
              </a:rPr>
              <a:t>Mondays</a:t>
            </a:r>
            <a:r>
              <a:rPr lang="en-GB" sz="1200" dirty="0"/>
              <a:t> and </a:t>
            </a:r>
            <a:r>
              <a:rPr lang="en-GB" sz="1200" dirty="0">
                <a:solidFill>
                  <a:srgbClr val="FF0000"/>
                </a:solidFill>
              </a:rPr>
              <a:t>Wednesdays </a:t>
            </a:r>
            <a:r>
              <a:rPr lang="en-GB" sz="1200" dirty="0">
                <a:solidFill>
                  <a:schemeClr val="tx1"/>
                </a:solidFill>
              </a:rPr>
              <a:t>. Please ensure your child has suitable PE kit for the weather!</a:t>
            </a:r>
            <a:endParaRPr lang="en-GB" sz="1200" dirty="0"/>
          </a:p>
        </p:txBody>
      </p:sp>
      <p:sp>
        <p:nvSpPr>
          <p:cNvPr id="9" name="Content Placeholder 2">
            <a:extLst>
              <a:ext uri="{FF2B5EF4-FFF2-40B4-BE49-F238E27FC236}">
                <a16:creationId xmlns:a16="http://schemas.microsoft.com/office/drawing/2014/main" id="{3981E5EE-9EC2-3480-8316-68EA15AB1617}"/>
              </a:ext>
            </a:extLst>
          </p:cNvPr>
          <p:cNvSpPr txBox="1">
            <a:spLocks/>
          </p:cNvSpPr>
          <p:nvPr/>
        </p:nvSpPr>
        <p:spPr>
          <a:xfrm>
            <a:off x="192042" y="3147929"/>
            <a:ext cx="3650578" cy="1933358"/>
          </a:xfrm>
          <a:prstGeom prst="rect">
            <a:avLst/>
          </a:prstGeom>
          <a:ln>
            <a:solidFill>
              <a:schemeClr val="tx1"/>
            </a:solidFill>
          </a:ln>
        </p:spPr>
        <p:txBody>
          <a:bodyPr vert="horz" lIns="91440" tIns="45720" rIns="91440" bIns="45720" rtlCol="0">
            <a:normAutofit fontScale="625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u="sng" dirty="0"/>
              <a:t>READING AND SPELLING</a:t>
            </a:r>
            <a:br>
              <a:rPr lang="en-GB" u="sng" dirty="0"/>
            </a:br>
            <a:br>
              <a:rPr lang="en-GB" dirty="0"/>
            </a:br>
            <a:r>
              <a:rPr lang="en-GB" dirty="0"/>
              <a:t>Children are expected to read to an adult </a:t>
            </a:r>
            <a:r>
              <a:rPr lang="en-GB" dirty="0">
                <a:solidFill>
                  <a:srgbClr val="FF0000"/>
                </a:solidFill>
              </a:rPr>
              <a:t>every night</a:t>
            </a:r>
            <a:r>
              <a:rPr lang="en-GB" dirty="0"/>
              <a:t>. Reading records will be checked daily.</a:t>
            </a:r>
          </a:p>
          <a:p>
            <a:pPr marL="0" indent="0" algn="ctr">
              <a:buNone/>
            </a:pPr>
            <a:r>
              <a:rPr lang="en-GB" dirty="0"/>
              <a:t>A maximum of 10 age/stage related spellings will be sent home every Friday ready for a spelling test the following Friday.</a:t>
            </a:r>
          </a:p>
        </p:txBody>
      </p:sp>
      <p:sp>
        <p:nvSpPr>
          <p:cNvPr id="10" name="Content Placeholder 2">
            <a:extLst>
              <a:ext uri="{FF2B5EF4-FFF2-40B4-BE49-F238E27FC236}">
                <a16:creationId xmlns:a16="http://schemas.microsoft.com/office/drawing/2014/main" id="{5F26D54D-B2A2-BC2C-8B2C-C4C96CFCCBB1}"/>
              </a:ext>
            </a:extLst>
          </p:cNvPr>
          <p:cNvSpPr txBox="1">
            <a:spLocks/>
          </p:cNvSpPr>
          <p:nvPr/>
        </p:nvSpPr>
        <p:spPr>
          <a:xfrm>
            <a:off x="192042" y="5169994"/>
            <a:ext cx="3650578" cy="1497858"/>
          </a:xfrm>
          <a:prstGeom prst="rect">
            <a:avLst/>
          </a:prstGeom>
          <a:ln>
            <a:solidFill>
              <a:schemeClr val="tx1"/>
            </a:solidFill>
          </a:ln>
        </p:spPr>
        <p:txBody>
          <a:bodyPr vert="horz" lIns="91440" tIns="45720" rIns="91440" bIns="45720" rtlCol="0">
            <a:normAutofit fontScale="550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u="sng" dirty="0"/>
              <a:t>HOMEWORK</a:t>
            </a:r>
            <a:br>
              <a:rPr lang="en-GB" u="sng" dirty="0"/>
            </a:br>
            <a:br>
              <a:rPr lang="en-GB" dirty="0"/>
            </a:br>
            <a:r>
              <a:rPr lang="en-GB" dirty="0"/>
              <a:t>Homework sheets are provided termly. Children should complete all activities marked compulsory and then as many further activities as possible to further their engagement with the termly topic.</a:t>
            </a:r>
          </a:p>
          <a:p>
            <a:pPr marL="0" indent="0" algn="ctr">
              <a:buNone/>
            </a:pPr>
            <a:r>
              <a:rPr lang="en-GB" dirty="0"/>
              <a:t>All children should be accessing Times Tables Rockstars weekly to improve knowledge and fluency.  </a:t>
            </a:r>
          </a:p>
        </p:txBody>
      </p:sp>
      <p:sp>
        <p:nvSpPr>
          <p:cNvPr id="11" name="Content Placeholder 2">
            <a:extLst>
              <a:ext uri="{FF2B5EF4-FFF2-40B4-BE49-F238E27FC236}">
                <a16:creationId xmlns:a16="http://schemas.microsoft.com/office/drawing/2014/main" id="{B56A22D6-DC54-628A-1F9B-01EF08B654A9}"/>
              </a:ext>
            </a:extLst>
          </p:cNvPr>
          <p:cNvSpPr txBox="1">
            <a:spLocks/>
          </p:cNvSpPr>
          <p:nvPr/>
        </p:nvSpPr>
        <p:spPr>
          <a:xfrm>
            <a:off x="8248901" y="5385738"/>
            <a:ext cx="3751057" cy="1282114"/>
          </a:xfrm>
          <a:prstGeom prst="rect">
            <a:avLst/>
          </a:prstGeom>
          <a:ln>
            <a:solidFill>
              <a:schemeClr val="tx1"/>
            </a:solidFill>
          </a:ln>
        </p:spPr>
        <p:txBody>
          <a:bodyPr vert="horz" lIns="91440" tIns="45720" rIns="91440" bIns="45720" rtlCol="0">
            <a:normAutofit fontScale="250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800" u="sng" dirty="0"/>
              <a:t>CURRICULUM</a:t>
            </a:r>
          </a:p>
          <a:p>
            <a:pPr marL="0" indent="0" algn="ctr">
              <a:buNone/>
            </a:pPr>
            <a:r>
              <a:rPr lang="en-GB" sz="4800" dirty="0"/>
              <a:t>Throughout the year, children will study 4 main topics (WWI, Victorians, Climate Change and a local geographical study) linking to key learning set out in the 2014 National Curriculum.</a:t>
            </a:r>
          </a:p>
          <a:p>
            <a:pPr marL="0" indent="0" algn="ctr">
              <a:buNone/>
            </a:pPr>
            <a:r>
              <a:rPr lang="en-GB" sz="4800" dirty="0"/>
              <a:t> Please see the weekly timetable for all subjects' children will cover. </a:t>
            </a:r>
          </a:p>
          <a:p>
            <a:pPr marL="0" indent="0" algn="ctr">
              <a:buNone/>
            </a:pPr>
            <a:br>
              <a:rPr lang="en-GB" dirty="0"/>
            </a:br>
            <a:br>
              <a:rPr lang="en-GB" dirty="0"/>
            </a:br>
            <a:endParaRPr lang="en-GB" u="sng" dirty="0"/>
          </a:p>
        </p:txBody>
      </p:sp>
      <p:sp>
        <p:nvSpPr>
          <p:cNvPr id="3" name="Content Placeholder 2">
            <a:extLst>
              <a:ext uri="{FF2B5EF4-FFF2-40B4-BE49-F238E27FC236}">
                <a16:creationId xmlns:a16="http://schemas.microsoft.com/office/drawing/2014/main" id="{9843D1DD-46DB-CC3D-CBC1-90D1437B6BF1}"/>
              </a:ext>
            </a:extLst>
          </p:cNvPr>
          <p:cNvSpPr txBox="1">
            <a:spLocks/>
          </p:cNvSpPr>
          <p:nvPr/>
        </p:nvSpPr>
        <p:spPr>
          <a:xfrm>
            <a:off x="3941120" y="2667741"/>
            <a:ext cx="4148569" cy="2479390"/>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u="sng" dirty="0"/>
              <a:t>YEAR 6 SATs</a:t>
            </a:r>
            <a:br>
              <a:rPr lang="en-GB" u="sng" dirty="0"/>
            </a:br>
            <a:r>
              <a:rPr lang="en-GB" dirty="0"/>
              <a:t>SATs week will commence from Monday 11</a:t>
            </a:r>
            <a:r>
              <a:rPr lang="en-GB" baseline="30000" dirty="0"/>
              <a:t>th</a:t>
            </a:r>
            <a:r>
              <a:rPr lang="en-GB" dirty="0"/>
              <a:t> May. An evening dedicated to SATs will be held closer to the time. </a:t>
            </a:r>
          </a:p>
          <a:p>
            <a:pPr marL="0" indent="0" algn="ctr">
              <a:buNone/>
            </a:pPr>
            <a:r>
              <a:rPr lang="en-GB" dirty="0"/>
              <a:t>My aim is to make this time as stress-free as possible for the children, therefore practise will be little and often throughout the year. </a:t>
            </a:r>
          </a:p>
        </p:txBody>
      </p:sp>
      <p:sp>
        <p:nvSpPr>
          <p:cNvPr id="12" name="Content Placeholder 2">
            <a:extLst>
              <a:ext uri="{FF2B5EF4-FFF2-40B4-BE49-F238E27FC236}">
                <a16:creationId xmlns:a16="http://schemas.microsoft.com/office/drawing/2014/main" id="{9B9816FF-E2AA-D0DD-5B37-F9342A4540E3}"/>
              </a:ext>
            </a:extLst>
          </p:cNvPr>
          <p:cNvSpPr txBox="1">
            <a:spLocks/>
          </p:cNvSpPr>
          <p:nvPr/>
        </p:nvSpPr>
        <p:spPr>
          <a:xfrm>
            <a:off x="3965213" y="5226427"/>
            <a:ext cx="4166000" cy="834065"/>
          </a:xfrm>
          <a:prstGeom prst="rect">
            <a:avLst/>
          </a:prstGeom>
          <a:ln>
            <a:solidFill>
              <a:schemeClr val="tx1"/>
            </a:solidFill>
          </a:ln>
        </p:spPr>
        <p:txBody>
          <a:bodyPr vert="horz" lIns="91440" tIns="45720" rIns="91440" bIns="45720" rtlCol="0">
            <a:normAutofit fontScale="62500" lnSpcReduction="20000"/>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u="sng" dirty="0"/>
              <a:t>Swimming</a:t>
            </a:r>
          </a:p>
          <a:p>
            <a:pPr marL="0" indent="0" algn="ctr">
              <a:buNone/>
            </a:pPr>
            <a:r>
              <a:rPr lang="en-GB" dirty="0"/>
              <a:t>Swimming will take place next half term; a letter will be sent out closer to the time. </a:t>
            </a:r>
          </a:p>
        </p:txBody>
      </p:sp>
    </p:spTree>
    <p:extLst>
      <p:ext uri="{BB962C8B-B14F-4D97-AF65-F5344CB8AC3E}">
        <p14:creationId xmlns:p14="http://schemas.microsoft.com/office/powerpoint/2010/main" val="344782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F77E5-C349-21A7-D1A4-B457204749D5}"/>
              </a:ext>
            </a:extLst>
          </p:cNvPr>
          <p:cNvSpPr>
            <a:spLocks noGrp="1"/>
          </p:cNvSpPr>
          <p:nvPr>
            <p:ph type="title"/>
          </p:nvPr>
        </p:nvSpPr>
        <p:spPr/>
        <p:txBody>
          <a:bodyPr/>
          <a:lstStyle/>
          <a:p>
            <a:r>
              <a:rPr lang="en-GB" dirty="0"/>
              <a:t>Weekly Timetable</a:t>
            </a:r>
          </a:p>
        </p:txBody>
      </p:sp>
      <p:pic>
        <p:nvPicPr>
          <p:cNvPr id="5" name="Picture 4">
            <a:extLst>
              <a:ext uri="{FF2B5EF4-FFF2-40B4-BE49-F238E27FC236}">
                <a16:creationId xmlns:a16="http://schemas.microsoft.com/office/drawing/2014/main" id="{AB9D1368-CA82-4891-30CD-DF554B2AACC1}"/>
              </a:ext>
            </a:extLst>
          </p:cNvPr>
          <p:cNvPicPr>
            <a:picLocks noChangeAspect="1"/>
          </p:cNvPicPr>
          <p:nvPr/>
        </p:nvPicPr>
        <p:blipFill>
          <a:blip r:embed="rId2"/>
          <a:stretch>
            <a:fillRect/>
          </a:stretch>
        </p:blipFill>
        <p:spPr>
          <a:xfrm>
            <a:off x="194185" y="1643283"/>
            <a:ext cx="11803629" cy="4457260"/>
          </a:xfrm>
          <a:prstGeom prst="rect">
            <a:avLst/>
          </a:prstGeom>
        </p:spPr>
      </p:pic>
    </p:spTree>
    <p:extLst>
      <p:ext uri="{BB962C8B-B14F-4D97-AF65-F5344CB8AC3E}">
        <p14:creationId xmlns:p14="http://schemas.microsoft.com/office/powerpoint/2010/main" val="2374527712"/>
      </p:ext>
    </p:extLst>
  </p:cSld>
  <p:clrMapOvr>
    <a:masterClrMapping/>
  </p:clrMapOvr>
</p:sld>
</file>

<file path=ppt/theme/theme1.xml><?xml version="1.0" encoding="utf-8"?>
<a:theme xmlns:a="http://schemas.openxmlformats.org/drawingml/2006/main" name="AngleLinesVTI">
  <a:themeElements>
    <a:clrScheme name="AnalogousFromRegularSeedLeftStep">
      <a:dk1>
        <a:srgbClr val="000000"/>
      </a:dk1>
      <a:lt1>
        <a:srgbClr val="FFFFFF"/>
      </a:lt1>
      <a:dk2>
        <a:srgbClr val="2B1C32"/>
      </a:dk2>
      <a:lt2>
        <a:srgbClr val="F0F1F3"/>
      </a:lt2>
      <a:accent1>
        <a:srgbClr val="CC9824"/>
      </a:accent1>
      <a:accent2>
        <a:srgbClr val="D54C17"/>
      </a:accent2>
      <a:accent3>
        <a:srgbClr val="E72944"/>
      </a:accent3>
      <a:accent4>
        <a:srgbClr val="D51781"/>
      </a:accent4>
      <a:accent5>
        <a:srgbClr val="E729E2"/>
      </a:accent5>
      <a:accent6>
        <a:srgbClr val="8B17D5"/>
      </a:accent6>
      <a:hlink>
        <a:srgbClr val="446AC0"/>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TotalTime>
  <Words>503</Words>
  <Application>Microsoft Office PowerPoint</Application>
  <PresentationFormat>Widescreen</PresentationFormat>
  <Paragraphs>28</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Univers Condensed Light</vt:lpstr>
      <vt:lpstr>Walbaum Display Light</vt:lpstr>
      <vt:lpstr>AngleLinesVTI</vt:lpstr>
      <vt:lpstr>Welcome to OAK class</vt:lpstr>
      <vt:lpstr>Weekly Timetable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maple class</dc:title>
  <dc:creator>Lauren</dc:creator>
  <cp:lastModifiedBy>Lauren Howells</cp:lastModifiedBy>
  <cp:revision>15</cp:revision>
  <cp:lastPrinted>2023-09-12T15:43:38Z</cp:lastPrinted>
  <dcterms:created xsi:type="dcterms:W3CDTF">2022-09-10T18:57:05Z</dcterms:created>
  <dcterms:modified xsi:type="dcterms:W3CDTF">2025-10-08T12:29:48Z</dcterms:modified>
</cp:coreProperties>
</file>